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56" r:id="rId3"/>
    <p:sldId id="260" r:id="rId4"/>
    <p:sldId id="258" r:id="rId5"/>
    <p:sldId id="257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F137A-0424-4C63-889E-D5708C270A47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3EBFA-417D-43C7-B737-D3BC4A0C23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4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3EBFA-417D-43C7-B737-D3BC4A0C236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20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F8C59-9773-DA26-2118-A0D9EA9CD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79B1B9-74C6-D4F9-4843-101044970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788978-61D2-7C99-E39F-A404E5EB3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2D9DB-8ADC-91A2-68CF-E2475362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6ECDD0-530A-B0D6-3F2D-0FF515B2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36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AA505-9160-90D8-7B0F-163D49F9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CCD3D1-3D57-1470-2BF7-9D88E19D3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F020C3-DBDD-96B6-47F9-33EBA0DC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CD3058-B0AE-D4C6-D85C-72924C21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48DCEC-BD2B-37FA-4DE5-C46E5C50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60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724A26-3AF9-A7FF-8DEC-1C1831AD4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248497-6216-CD9D-7709-9FCC279A2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9B8EBB-788A-9ECD-BA4C-6812D2B7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F2F4D7-1ABC-06EA-3C2E-E11F274D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45AB49-F1C6-D6B0-9B4F-0817E06B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15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22038-7162-02BA-EB5F-F2014DC1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2A4707-8EF3-4588-1A3B-8932AC248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9AB71-BB52-8EE3-C170-DBF59B499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EF1D50-80E2-F561-AA0C-C0C50EE3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8368B-03BC-4EF9-DD91-748304A5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40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8BFA3-3F67-9884-5037-1F295433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A38B1F-A029-44A6-7377-72F412C14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712583-8154-83BB-7DFD-0C7FDF0F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772138-D92C-2E19-2213-42E5435D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73C803-2F18-70BE-18FB-D752B11D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77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6367C-29A7-CECA-05FA-E5515EE4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E1818-17E6-E6CD-CC2E-00090CB96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7F3A8E-B569-E444-1771-719E361EA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105294-FB1D-AB91-DD27-C56ECCF6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6F635B-3036-5F23-00F0-67CB7256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B52805-2456-A343-C6F6-87005084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316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2BC4F-C07C-FCD6-C11B-8B3F1E88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837CCC-B189-0568-CB1F-8C2FEC56E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4404D7-C9B5-75D7-B67A-D08FBA739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0A849E-02FA-8A67-BC8A-39B9FEE17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7AAAC2-1966-5656-93A9-F9B69D227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E59A2B-4DD0-57FA-6D06-6766A813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0BDA05-8C07-9295-3ED1-950084BF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B219A3-C8C4-4C7A-3001-AEE6F65E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809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A0378-F4F5-9D1A-FAEF-D4276DC7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50D2C77-241D-2916-5F73-9084F7CD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17D910-FE53-54B4-70B0-30F687A4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F0EF15-1CE0-AD59-018F-2B73B858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154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37EEA3D-0744-F9D4-111E-C19BB94F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5CDAA0-6618-7F47-B672-DF1036A0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CB40A4-E063-619B-99FA-20BA7510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787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8BDBD-EE9F-AE83-C24C-73925531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5E8981-9851-8C2F-0D3F-625648B03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AD40F7-A86C-F030-667D-DEDB84847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27EE10-D4ED-2F0C-80F4-F7EEA589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132496-D09B-70F5-A4CD-6C124E6E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15589B-26AD-4D94-9D2A-2B0B93E3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579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A05E9-1416-2BF2-7EB7-95429F10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8F8DD04-224C-8EB1-D86A-A3484D14B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8E1412-B9F6-7A99-A8FF-C698DB75B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4BE63B-5DF6-040E-F62D-0357C328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5AB67B-6DCD-B974-BCB9-59C41096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51A3FE-1325-C38E-B55B-B75D0B6C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3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22C4CE-9011-E78D-E1E8-BB30025C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F75006-ACA4-6842-11C9-CC2B82379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163B19-7699-F2AC-0DE8-FCB965879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C01D69-14AE-4600-8601-204B7987BE12}" type="datetimeFigureOut">
              <a:rPr lang="es-ES" smtClean="0"/>
              <a:t>03/09/2025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E0DE24-2DA3-35BC-4A46-83EC98BB6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13BAD9-ED37-79C4-6F52-28C59D875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9EC311-386A-4140-98EC-34F5B57325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66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5A4E23BB-0BEB-9186-E12B-FE9E44135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58" y="227870"/>
            <a:ext cx="9146084" cy="64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46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B99561-BCC7-2B32-8446-517E6A3F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50" y="606275"/>
            <a:ext cx="10564699" cy="362000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C5288B5-1B3F-FD90-9281-AFD106B7DA4F}"/>
              </a:ext>
            </a:extLst>
          </p:cNvPr>
          <p:cNvSpPr txBox="1"/>
          <p:nvPr/>
        </p:nvSpPr>
        <p:spPr>
          <a:xfrm>
            <a:off x="1288026" y="5250426"/>
            <a:ext cx="1009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 Portaobjeto puede contener 4 muestras</a:t>
            </a:r>
          </a:p>
          <a:p>
            <a:r>
              <a:rPr lang="es-ES" sz="2400" b="1" dirty="0"/>
              <a:t>- Cada área de captura puede tener 5000 áreas (Código de barras)</a:t>
            </a:r>
          </a:p>
          <a:p>
            <a:r>
              <a:rPr lang="es-ES" sz="2400" b="1" dirty="0"/>
              <a:t>- Se usan identificadores únicos de moléculas (UMI)</a:t>
            </a:r>
          </a:p>
        </p:txBody>
      </p:sp>
    </p:spTree>
    <p:extLst>
      <p:ext uri="{BB962C8B-B14F-4D97-AF65-F5344CB8AC3E}">
        <p14:creationId xmlns:p14="http://schemas.microsoft.com/office/powerpoint/2010/main" val="226296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5C4A6B-6DC8-5479-0377-D6A78BAC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4" y="2018495"/>
            <a:ext cx="2142371" cy="141050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903459-9396-2D65-1796-98B8A05D0A74}"/>
              </a:ext>
            </a:extLst>
          </p:cNvPr>
          <p:cNvSpPr txBox="1"/>
          <p:nvPr/>
        </p:nvSpPr>
        <p:spPr>
          <a:xfrm>
            <a:off x="2311927" y="954651"/>
            <a:ext cx="236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Con </a:t>
            </a:r>
            <a:r>
              <a:rPr lang="es-ES" sz="2400" b="1" dirty="0" err="1"/>
              <a:t>CysAssist</a:t>
            </a:r>
            <a:endParaRPr lang="es-ES" sz="24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16B898-9339-8F06-4EC3-F48671253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84" y="4340949"/>
            <a:ext cx="857370" cy="2152950"/>
          </a:xfrm>
          <a:prstGeom prst="rect">
            <a:avLst/>
          </a:prstGeom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34432C62-2460-8F21-45AE-DE76DFF1B67B}"/>
              </a:ext>
            </a:extLst>
          </p:cNvPr>
          <p:cNvSpPr/>
          <p:nvPr/>
        </p:nvSpPr>
        <p:spPr>
          <a:xfrm>
            <a:off x="3103424" y="3530087"/>
            <a:ext cx="393290" cy="6980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7AE94E-27BC-7F49-CA56-99A955C4F634}"/>
              </a:ext>
            </a:extLst>
          </p:cNvPr>
          <p:cNvSpPr txBox="1"/>
          <p:nvPr/>
        </p:nvSpPr>
        <p:spPr>
          <a:xfrm>
            <a:off x="7510501" y="954651"/>
            <a:ext cx="236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Sin </a:t>
            </a:r>
            <a:r>
              <a:rPr lang="es-ES" sz="2400" b="1" dirty="0" err="1"/>
              <a:t>CysAssist</a:t>
            </a:r>
            <a:endParaRPr lang="es-ES" sz="24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8AF43B-84AC-92F3-03DD-5A3174572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922" y="2318176"/>
            <a:ext cx="1109379" cy="27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8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88CC4-79EF-F11F-8898-3478356F6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E3B350-D3ED-DB1F-E54F-1E1D0203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66" t="3984"/>
          <a:stretch>
            <a:fillRect/>
          </a:stretch>
        </p:blipFill>
        <p:spPr>
          <a:xfrm>
            <a:off x="68826" y="0"/>
            <a:ext cx="5895211" cy="52134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883287-EB17-B3CA-F086-C328240B7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13" y="7375"/>
            <a:ext cx="5084095" cy="52060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9E4FD71-EDCA-2C01-8196-9E26D2690EC7}"/>
              </a:ext>
            </a:extLst>
          </p:cNvPr>
          <p:cNvSpPr txBox="1"/>
          <p:nvPr/>
        </p:nvSpPr>
        <p:spPr>
          <a:xfrm>
            <a:off x="1288026" y="5250426"/>
            <a:ext cx="10090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 Con </a:t>
            </a:r>
            <a:r>
              <a:rPr lang="es-ES" sz="2400" b="1" dirty="0" err="1"/>
              <a:t>Loupe</a:t>
            </a:r>
            <a:r>
              <a:rPr lang="es-ES" sz="2400" b="1" dirty="0"/>
              <a:t> Browser se hace la alineación manual</a:t>
            </a:r>
          </a:p>
          <a:p>
            <a:r>
              <a:rPr lang="es-ES" sz="2400" b="1" dirty="0"/>
              <a:t>- Se debe hacer antes de </a:t>
            </a:r>
            <a:r>
              <a:rPr lang="es-ES" sz="2400" b="1" dirty="0" err="1"/>
              <a:t>Space</a:t>
            </a:r>
            <a:r>
              <a:rPr lang="es-ES" sz="2400" b="1" dirty="0"/>
              <a:t> Ranger</a:t>
            </a:r>
          </a:p>
          <a:p>
            <a:r>
              <a:rPr lang="es-ES" sz="2400" b="1" dirty="0"/>
              <a:t>- </a:t>
            </a:r>
            <a:r>
              <a:rPr lang="es-ES" sz="2400" b="1" dirty="0" err="1"/>
              <a:t>VistoSeg</a:t>
            </a:r>
            <a:r>
              <a:rPr lang="es-ES" sz="2400" b="1" dirty="0"/>
              <a:t> para dividir las imágenes (Pipeline para procesar, analizar, visualizar)</a:t>
            </a:r>
          </a:p>
        </p:txBody>
      </p:sp>
    </p:spTree>
    <p:extLst>
      <p:ext uri="{BB962C8B-B14F-4D97-AF65-F5344CB8AC3E}">
        <p14:creationId xmlns:p14="http://schemas.microsoft.com/office/powerpoint/2010/main" val="110793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DA28BBC-D0B0-4EEE-9E21-7571BFA85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64060" cy="420264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1DE6C10-BF23-21B6-B49C-2C9A8139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043" y="0"/>
            <a:ext cx="6858957" cy="450595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90D9EF4-DCE7-B949-269A-57D57375CFE7}"/>
              </a:ext>
            </a:extLst>
          </p:cNvPr>
          <p:cNvSpPr txBox="1"/>
          <p:nvPr/>
        </p:nvSpPr>
        <p:spPr>
          <a:xfrm>
            <a:off x="0" y="4919008"/>
            <a:ext cx="1203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- Dividir la imagen con </a:t>
            </a:r>
            <a:r>
              <a:rPr lang="es-ES" sz="2400" b="1" dirty="0" err="1"/>
              <a:t>VistoSeg</a:t>
            </a:r>
            <a:r>
              <a:rPr lang="es-ES" sz="2400" b="1" dirty="0"/>
              <a:t> (2-3 Veces el tamaño de la imagen se usa en RAM)</a:t>
            </a:r>
          </a:p>
          <a:p>
            <a:r>
              <a:rPr lang="es-ES" sz="2400" b="1" dirty="0"/>
              <a:t>- Alineación con </a:t>
            </a:r>
            <a:r>
              <a:rPr lang="es-ES" sz="2400" b="1" dirty="0" err="1"/>
              <a:t>Loupe</a:t>
            </a:r>
            <a:r>
              <a:rPr lang="es-ES" sz="2400" b="1" dirty="0"/>
              <a:t> Browser</a:t>
            </a:r>
          </a:p>
          <a:p>
            <a:r>
              <a:rPr lang="es-ES" sz="2400" b="1" dirty="0"/>
              <a:t>- Segmentación de núcleos</a:t>
            </a:r>
          </a:p>
          <a:p>
            <a:r>
              <a:rPr lang="es-ES" sz="2400" b="1" dirty="0"/>
              <a:t>- </a:t>
            </a:r>
            <a:r>
              <a:rPr lang="es-ES" sz="2400" b="1" dirty="0" err="1"/>
              <a:t>Space</a:t>
            </a:r>
            <a:r>
              <a:rPr lang="es-ES" sz="2400" b="1" dirty="0"/>
              <a:t> Ranger (Expresión-Spots)</a:t>
            </a:r>
          </a:p>
          <a:p>
            <a:r>
              <a:rPr lang="es-ES" sz="2400" b="1" dirty="0"/>
              <a:t>- Conteo de núcleos</a:t>
            </a:r>
          </a:p>
        </p:txBody>
      </p:sp>
    </p:spTree>
    <p:extLst>
      <p:ext uri="{BB962C8B-B14F-4D97-AF65-F5344CB8AC3E}">
        <p14:creationId xmlns:p14="http://schemas.microsoft.com/office/powerpoint/2010/main" val="397888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3C96AB-FA6A-EA3C-C7A0-08C46FA4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40" y="1247465"/>
            <a:ext cx="7326070" cy="55060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3946BD4-E86E-0F7B-6A78-F9EAD56AD0E8}"/>
              </a:ext>
            </a:extLst>
          </p:cNvPr>
          <p:cNvSpPr txBox="1"/>
          <p:nvPr/>
        </p:nvSpPr>
        <p:spPr>
          <a:xfrm>
            <a:off x="4924425" y="224909"/>
            <a:ext cx="195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Loupe</a:t>
            </a:r>
            <a:r>
              <a:rPr lang="es-ES" sz="1800" b="1" dirty="0"/>
              <a:t> Browser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320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A211C5-73F0-9DCA-3597-1AB6231F5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4374"/>
          <a:stretch>
            <a:fillRect/>
          </a:stretch>
        </p:blipFill>
        <p:spPr>
          <a:xfrm>
            <a:off x="146807" y="256733"/>
            <a:ext cx="11898385" cy="22603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0988C8-3ED9-9593-8A21-EABC6DB3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58" y="2733368"/>
            <a:ext cx="5235346" cy="36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F776530-3074-D62D-D9F4-AD5D3F37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609206"/>
            <a:ext cx="7925906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6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23EE79-7ED9-84B2-6AA0-76E3CC04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413916"/>
            <a:ext cx="8668960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6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107</Words>
  <Application>Microsoft Office PowerPoint</Application>
  <PresentationFormat>Panorámica</PresentationFormat>
  <Paragraphs>15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Sepúlveda</dc:creator>
  <cp:lastModifiedBy>Juan Sepúlveda</cp:lastModifiedBy>
  <cp:revision>4</cp:revision>
  <dcterms:created xsi:type="dcterms:W3CDTF">2025-09-02T21:02:08Z</dcterms:created>
  <dcterms:modified xsi:type="dcterms:W3CDTF">2025-09-03T23:16:41Z</dcterms:modified>
</cp:coreProperties>
</file>